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57" r:id="rId3"/>
    <p:sldId id="267" r:id="rId4"/>
    <p:sldId id="268" r:id="rId5"/>
    <p:sldId id="269" r:id="rId6"/>
    <p:sldId id="258" r:id="rId7"/>
    <p:sldId id="259" r:id="rId8"/>
    <p:sldId id="260" r:id="rId9"/>
    <p:sldId id="261" r:id="rId10"/>
    <p:sldId id="262" r:id="rId11"/>
    <p:sldId id="263" r:id="rId12"/>
    <p:sldId id="264" r:id="rId13"/>
    <p:sldId id="265" r:id="rId14"/>
    <p:sldId id="266"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59" d="100"/>
          <a:sy n="59" d="100"/>
        </p:scale>
        <p:origin x="612"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78182" y="802299"/>
            <a:ext cx="5536652"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478182" y="3531205"/>
            <a:ext cx="5536652"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30/03/1447</a:t>
            </a:fld>
            <a:endParaRPr lang="ar-IQ"/>
          </a:p>
        </p:txBody>
      </p:sp>
      <p:sp>
        <p:nvSpPr>
          <p:cNvPr id="5" name="Footer Placeholder 4"/>
          <p:cNvSpPr>
            <a:spLocks noGrp="1"/>
          </p:cNvSpPr>
          <p:nvPr>
            <p:ph type="ftr" sz="quarter" idx="11"/>
          </p:nvPr>
        </p:nvSpPr>
        <p:spPr>
          <a:xfrm>
            <a:off x="2478181" y="329308"/>
            <a:ext cx="3004429" cy="309201"/>
          </a:xfrm>
        </p:spPr>
        <p:txBody>
          <a:bodyPr/>
          <a:lstStyle/>
          <a:p>
            <a:endParaRPr lang="ar-IQ"/>
          </a:p>
        </p:txBody>
      </p:sp>
      <p:sp>
        <p:nvSpPr>
          <p:cNvPr id="6" name="Slide Number Placeholder 5"/>
          <p:cNvSpPr>
            <a:spLocks noGrp="1"/>
          </p:cNvSpPr>
          <p:nvPr>
            <p:ph type="sldNum" sz="quarter" idx="12"/>
          </p:nvPr>
        </p:nvSpPr>
        <p:spPr>
          <a:xfrm>
            <a:off x="1434703" y="798973"/>
            <a:ext cx="802005" cy="503578"/>
          </a:xfrm>
        </p:spPr>
        <p:txBody>
          <a:bodyPr/>
          <a:lstStyle/>
          <a:p>
            <a:fld id="{A1E4D522-FB0D-4ADE-B02C-A2B0DA1DB23E}" type="slidenum">
              <a:rPr lang="ar-IQ" smtClean="0"/>
              <a:t>‹#›</a:t>
            </a:fld>
            <a:endParaRPr lang="ar-IQ"/>
          </a:p>
        </p:txBody>
      </p:sp>
      <p:cxnSp>
        <p:nvCxnSpPr>
          <p:cNvPr id="8" name="Straight Connector 7"/>
          <p:cNvCxnSpPr/>
          <p:nvPr/>
        </p:nvCxnSpPr>
        <p:spPr>
          <a:xfrm>
            <a:off x="2316514" y="798973"/>
            <a:ext cx="0" cy="254475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1026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30/03/1447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5866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881269"/>
            <a:ext cx="1103027" cy="4577594"/>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5413" y="881269"/>
            <a:ext cx="5209173" cy="45775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30/03/1447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flipH="1">
            <a:off x="6918028" y="719273"/>
            <a:ext cx="1096806"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77152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4A52B9-709D-4ABE-805F-7D9A3A220D76}" type="datetimeFigureOut">
              <a:rPr lang="ar-IQ" smtClean="0"/>
              <a:t>30/03/1447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2036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5411" y="1756130"/>
            <a:ext cx="5525081"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535412" y="3806196"/>
            <a:ext cx="5525081"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14A52B9-709D-4ABE-805F-7D9A3A220D76}" type="datetimeFigureOut">
              <a:rPr lang="ar-IQ" smtClean="0"/>
              <a:t>30/03/1447</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A1E4D522-FB0D-4ADE-B02C-A2B0DA1DB23E}" type="slidenum">
              <a:rPr lang="ar-IQ" smtClean="0"/>
              <a:t>‹#›</a:t>
            </a:fld>
            <a:endParaRPr lang="ar-IQ"/>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0367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890"/>
            <a:ext cx="6479421"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5412" y="2013936"/>
            <a:ext cx="3079690"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35143" y="2013936"/>
            <a:ext cx="3079690"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4A52B9-709D-4ABE-805F-7D9A3A220D76}" type="datetimeFigureOut">
              <a:rPr lang="ar-IQ" smtClean="0"/>
              <a:t>30/03/1447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39137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5413" y="804164"/>
            <a:ext cx="6479422"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5413" y="2019550"/>
            <a:ext cx="3079690"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535413" y="2824270"/>
            <a:ext cx="3079690"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35142" y="2023004"/>
            <a:ext cx="3079691"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35142" y="2821491"/>
            <a:ext cx="3079691"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4A52B9-709D-4ABE-805F-7D9A3A220D76}" type="datetimeFigureOut">
              <a:rPr lang="ar-IQ" smtClean="0"/>
              <a:t>30/03/1447</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A1E4D522-FB0D-4ADE-B02C-A2B0DA1DB23E}" type="slidenum">
              <a:rPr lang="ar-IQ" smtClean="0"/>
              <a:t>‹#›</a:t>
            </a:fld>
            <a:endParaRPr lang="ar-IQ"/>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5421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4A52B9-709D-4ABE-805F-7D9A3A220D76}" type="datetimeFigureOut">
              <a:rPr lang="ar-IQ" smtClean="0"/>
              <a:t>30/03/1447</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A1E4D522-FB0D-4ADE-B02C-A2B0DA1DB23E}" type="slidenum">
              <a:rPr lang="ar-IQ" smtClean="0"/>
              <a:t>‹#›</a:t>
            </a:fld>
            <a:endParaRPr lang="ar-IQ"/>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4486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4A52B9-709D-4ABE-805F-7D9A3A220D76}" type="datetimeFigureOut">
              <a:rPr lang="ar-IQ" smtClean="0"/>
              <a:t>30/03/1447</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A1E4D522-FB0D-4ADE-B02C-A2B0DA1DB23E}" type="slidenum">
              <a:rPr lang="ar-IQ" smtClean="0"/>
              <a:t>‹#›</a:t>
            </a:fld>
            <a:endParaRPr lang="ar-IQ"/>
          </a:p>
        </p:txBody>
      </p:sp>
    </p:spTree>
    <p:extLst>
      <p:ext uri="{BB962C8B-B14F-4D97-AF65-F5344CB8AC3E}">
        <p14:creationId xmlns:p14="http://schemas.microsoft.com/office/powerpoint/2010/main" val="285580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5356" y="798973"/>
            <a:ext cx="2329635"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5413" y="3205492"/>
            <a:ext cx="2330998"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14A52B9-709D-4ABE-805F-7D9A3A220D76}" type="datetimeFigureOut">
              <a:rPr lang="ar-IQ" smtClean="0"/>
              <a:t>30/03/1447</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0110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4996501" y="482171"/>
            <a:ext cx="3511387" cy="5149101"/>
            <a:chOff x="4996501" y="482171"/>
            <a:chExt cx="3511387" cy="5149101"/>
          </a:xfrm>
        </p:grpSpPr>
        <p:sp>
          <p:nvSpPr>
            <p:cNvPr id="14" name="Rectangle 13"/>
            <p:cNvSpPr/>
            <p:nvPr/>
          </p:nvSpPr>
          <p:spPr>
            <a:xfrm>
              <a:off x="4996501" y="482171"/>
              <a:ext cx="3511387"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6201" y="1129513"/>
            <a:ext cx="3152882"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535412" y="3145992"/>
            <a:ext cx="3148365"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535412" y="5469857"/>
            <a:ext cx="3153672" cy="320123"/>
          </a:xfrm>
        </p:spPr>
        <p:txBody>
          <a:bodyPr/>
          <a:lstStyle>
            <a:lvl1pPr algn="l">
              <a:defRPr/>
            </a:lvl1pPr>
          </a:lstStyle>
          <a:p>
            <a:fld id="{614A52B9-709D-4ABE-805F-7D9A3A220D76}" type="datetimeFigureOut">
              <a:rPr lang="ar-IQ" smtClean="0"/>
              <a:t>30/03/1447</a:t>
            </a:fld>
            <a:endParaRPr lang="ar-IQ"/>
          </a:p>
        </p:txBody>
      </p:sp>
      <p:sp>
        <p:nvSpPr>
          <p:cNvPr id="6" name="Footer Placeholder 5"/>
          <p:cNvSpPr>
            <a:spLocks noGrp="1"/>
          </p:cNvSpPr>
          <p:nvPr>
            <p:ph type="ftr" sz="quarter" idx="11"/>
          </p:nvPr>
        </p:nvSpPr>
        <p:spPr>
          <a:xfrm>
            <a:off x="1536252" y="318641"/>
            <a:ext cx="3152831" cy="320931"/>
          </a:xfrm>
        </p:spPr>
        <p:txBody>
          <a:bodyPr/>
          <a:lstStyle/>
          <a:p>
            <a:endParaRPr lang="ar-IQ"/>
          </a:p>
        </p:txBody>
      </p:sp>
      <p:sp>
        <p:nvSpPr>
          <p:cNvPr id="7" name="Slide Number Placeholder 6"/>
          <p:cNvSpPr>
            <a:spLocks noGrp="1"/>
          </p:cNvSpPr>
          <p:nvPr>
            <p:ph type="sldNum" sz="quarter" idx="12"/>
          </p:nvPr>
        </p:nvSpPr>
        <p:spPr/>
        <p:txBody>
          <a:bodyPr/>
          <a:lstStyle/>
          <a:p>
            <a:fld id="{A1E4D522-FB0D-4ADE-B02C-A2B0DA1DB23E}" type="slidenum">
              <a:rPr lang="ar-IQ" smtClean="0"/>
              <a:t>‹#›</a:t>
            </a:fld>
            <a:endParaRPr lang="ar-IQ"/>
          </a:p>
        </p:txBody>
      </p:sp>
      <p:cxnSp>
        <p:nvCxnSpPr>
          <p:cNvPr id="12" name="Straight Connector 11"/>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51599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147322"/>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srcRect t="2873" b="-2873"/>
          <a:stretch/>
        </p:blipFill>
        <p:spPr>
          <a:xfrm>
            <a:off x="0" y="6163056"/>
            <a:ext cx="9144000" cy="715502"/>
          </a:xfrm>
          <a:prstGeom prst="rect">
            <a:avLst/>
          </a:prstGeom>
        </p:spPr>
      </p:pic>
      <p:sp>
        <p:nvSpPr>
          <p:cNvPr id="2" name="Title Placeholder 1"/>
          <p:cNvSpPr>
            <a:spLocks noGrp="1"/>
          </p:cNvSpPr>
          <p:nvPr>
            <p:ph type="title"/>
          </p:nvPr>
        </p:nvSpPr>
        <p:spPr>
          <a:xfrm>
            <a:off x="1535413" y="804520"/>
            <a:ext cx="6479421"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5413" y="2015733"/>
            <a:ext cx="6479421"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614A52B9-709D-4ABE-805F-7D9A3A220D76}" type="datetimeFigureOut">
              <a:rPr lang="ar-IQ" smtClean="0"/>
              <a:t>30/03/1447</a:t>
            </a:fld>
            <a:endParaRPr lang="ar-IQ"/>
          </a:p>
        </p:txBody>
      </p:sp>
      <p:sp>
        <p:nvSpPr>
          <p:cNvPr id="5" name="Footer Placeholder 4"/>
          <p:cNvSpPr>
            <a:spLocks noGrp="1"/>
          </p:cNvSpPr>
          <p:nvPr>
            <p:ph type="ftr" sz="quarter" idx="3"/>
          </p:nvPr>
        </p:nvSpPr>
        <p:spPr>
          <a:xfrm>
            <a:off x="1535413" y="329308"/>
            <a:ext cx="3942082"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A1E4D522-FB0D-4ADE-B02C-A2B0DA1DB23E}" type="slidenum">
              <a:rPr lang="ar-IQ" smtClean="0"/>
              <a:t>‹#›</a:t>
            </a:fld>
            <a:endParaRPr lang="ar-IQ"/>
          </a:p>
        </p:txBody>
      </p:sp>
      <p:cxnSp>
        <p:nvCxnSpPr>
          <p:cNvPr id="12" name="Straight Connector 11"/>
          <p:cNvCxnSpPr/>
          <p:nvPr/>
        </p:nvCxnSpPr>
        <p:spPr>
          <a:xfrm>
            <a:off x="0" y="6171272"/>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45819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339752" y="836712"/>
            <a:ext cx="5904656" cy="2824324"/>
          </a:xfrm>
        </p:spPr>
        <p:txBody>
          <a:bodyPr>
            <a:normAutofit/>
          </a:bodyPr>
          <a:lstStyle/>
          <a:p>
            <a:pPr algn="ctr" rtl="0">
              <a:lnSpc>
                <a:spcPct val="115000"/>
              </a:lnSpc>
              <a:spcAft>
                <a:spcPts val="1000"/>
              </a:spcAft>
            </a:pPr>
            <a:r>
              <a:rPr lang="en-US" b="1" dirty="0">
                <a:effectLst/>
                <a:latin typeface="Times New Roman"/>
                <a:ea typeface="Calibri"/>
                <a:cs typeface="Arial"/>
              </a:rPr>
              <a:t>Introduction of Internal Medicine </a:t>
            </a:r>
            <a:br>
              <a:rPr lang="en-US" sz="3600" dirty="0">
                <a:ea typeface="Calibri"/>
                <a:cs typeface="Arial"/>
              </a:rPr>
            </a:br>
            <a:endParaRPr lang="ar-IQ" dirty="0"/>
          </a:p>
        </p:txBody>
      </p:sp>
      <p:sp>
        <p:nvSpPr>
          <p:cNvPr id="3" name="عنوان فرعي 2"/>
          <p:cNvSpPr>
            <a:spLocks noGrp="1"/>
          </p:cNvSpPr>
          <p:nvPr>
            <p:ph type="subTitle" idx="1"/>
          </p:nvPr>
        </p:nvSpPr>
        <p:spPr>
          <a:xfrm>
            <a:off x="1115616" y="3933056"/>
            <a:ext cx="7406640" cy="1752600"/>
          </a:xfrm>
        </p:spPr>
        <p:txBody>
          <a:bodyPr>
            <a:normAutofit/>
          </a:bodyPr>
          <a:lstStyle/>
          <a:p>
            <a:pPr rtl="0"/>
            <a:r>
              <a:rPr lang="en-US" sz="2400" b="1" i="1" dirty="0">
                <a:solidFill>
                  <a:schemeClr val="tx1"/>
                </a:solidFill>
                <a:latin typeface="Times New Roman" pitchFamily="18" charset="0"/>
                <a:cs typeface="Times New Roman" pitchFamily="18" charset="0"/>
              </a:rPr>
              <a:t>By </a:t>
            </a:r>
          </a:p>
          <a:p>
            <a:pPr rtl="0"/>
            <a:r>
              <a:rPr lang="en-US" sz="2400" b="1" i="1" dirty="0">
                <a:solidFill>
                  <a:schemeClr val="tx1"/>
                </a:solidFill>
                <a:latin typeface="Times New Roman" pitchFamily="18" charset="0"/>
                <a:cs typeface="Times New Roman" pitchFamily="18" charset="0"/>
              </a:rPr>
              <a:t>Dr. Hussein </a:t>
            </a:r>
            <a:r>
              <a:rPr lang="en-US" sz="2400" b="1" i="1" dirty="0" err="1">
                <a:solidFill>
                  <a:schemeClr val="tx1"/>
                </a:solidFill>
                <a:latin typeface="Times New Roman" pitchFamily="18" charset="0"/>
                <a:cs typeface="Times New Roman" pitchFamily="18" charset="0"/>
              </a:rPr>
              <a:t>AlNaji</a:t>
            </a:r>
            <a:endParaRPr lang="ar-IQ" sz="2400" b="1" i="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10047561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7386" y="0"/>
            <a:ext cx="8568952" cy="6740307"/>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HYPOTHERMIA</a:t>
            </a:r>
            <a:br>
              <a:rPr lang="en-US" sz="2400" b="1" dirty="0">
                <a:effectLst/>
                <a:latin typeface="Times New Roman"/>
                <a:ea typeface="Calibri"/>
                <a:cs typeface="Arial"/>
              </a:rPr>
            </a:br>
            <a:r>
              <a:rPr lang="en-US" sz="2400" dirty="0" err="1">
                <a:effectLst/>
                <a:latin typeface="Times New Roman"/>
                <a:ea typeface="Calibri"/>
                <a:cs typeface="Arial"/>
              </a:rPr>
              <a:t>Hypothermia</a:t>
            </a:r>
            <a:r>
              <a:rPr lang="en-US" sz="2400" dirty="0">
                <a:effectLst/>
                <a:latin typeface="Times New Roman"/>
                <a:ea typeface="Calibri"/>
                <a:cs typeface="Arial"/>
              </a:rPr>
              <a:t> is a lower than normal body temperature, which occurs when </a:t>
            </a:r>
            <a:r>
              <a:rPr lang="en-US" sz="2400" b="1" dirty="0">
                <a:effectLst/>
                <a:latin typeface="Times New Roman"/>
                <a:ea typeface="Calibri"/>
                <a:cs typeface="Arial"/>
              </a:rPr>
              <a:t>excess heat is lost </a:t>
            </a:r>
            <a:r>
              <a:rPr lang="en-US" sz="2400" dirty="0">
                <a:effectLst/>
                <a:latin typeface="Times New Roman"/>
                <a:ea typeface="Calibri"/>
                <a:cs typeface="Arial"/>
              </a:rPr>
              <a:t>or </a:t>
            </a:r>
            <a:r>
              <a:rPr lang="en-US" sz="2400" b="1" dirty="0">
                <a:effectLst/>
                <a:latin typeface="Times New Roman"/>
                <a:ea typeface="Calibri"/>
                <a:cs typeface="Arial"/>
              </a:rPr>
              <a:t>insufficient heat is produced</a:t>
            </a:r>
            <a:r>
              <a:rPr lang="en-US" sz="2400" dirty="0">
                <a:effectLst/>
                <a:latin typeface="Times New Roman"/>
                <a:ea typeface="Calibri"/>
                <a:cs typeface="Arial"/>
              </a:rPr>
              <a:t>.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Neonatal hypothermia is a major cause of morbidity and mortality in newborn farm animals within the first few days of life. Cold injury and frostbite are presented under that heading.</a:t>
            </a:r>
          </a:p>
          <a:p>
            <a:pPr algn="l" rtl="0">
              <a:lnSpc>
                <a:spcPct val="150000"/>
              </a:lnSpc>
              <a:spcAft>
                <a:spcPts val="0"/>
              </a:spcAft>
            </a:pPr>
            <a:r>
              <a:rPr lang="en-US" sz="2400" b="1" dirty="0">
                <a:effectLst/>
                <a:latin typeface="Times New Roman"/>
                <a:ea typeface="Calibri"/>
                <a:cs typeface="Arial"/>
              </a:rPr>
              <a:t>ETIOLOGY</a:t>
            </a:r>
            <a:br>
              <a:rPr lang="en-US" sz="2400" b="1" dirty="0">
                <a:effectLst/>
                <a:latin typeface="Times New Roman"/>
                <a:ea typeface="Calibri"/>
                <a:cs typeface="Arial"/>
              </a:rPr>
            </a:br>
            <a:r>
              <a:rPr lang="en-US" sz="2400" b="1" dirty="0">
                <a:effectLst/>
                <a:latin typeface="Times New Roman"/>
                <a:ea typeface="Calibri"/>
                <a:cs typeface="Arial"/>
              </a:rPr>
              <a:t>A. Excessive Loss of Heat</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Exposure to excessively cold air temperatures causes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heat loss if increased metabolic activity.</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shivering and sustained muscular contraction.</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rPr>
              <a:t>peripheral vasoconstriction are unable to compensate.</a:t>
            </a:r>
            <a:endParaRPr lang="en-US" sz="2400" dirty="0">
              <a:ea typeface="Calibri"/>
              <a:cs typeface="Arial"/>
            </a:endParaRPr>
          </a:p>
        </p:txBody>
      </p:sp>
    </p:spTree>
    <p:extLst>
      <p:ext uri="{BB962C8B-B14F-4D97-AF65-F5344CB8AC3E}">
        <p14:creationId xmlns:p14="http://schemas.microsoft.com/office/powerpoint/2010/main" val="138670768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97386" y="116632"/>
            <a:ext cx="9046614" cy="6093976"/>
          </a:xfrm>
          <a:prstGeom prst="rect">
            <a:avLst/>
          </a:prstGeom>
        </p:spPr>
        <p:txBody>
          <a:bodyPr wrap="square">
            <a:spAutoFit/>
          </a:bodyPr>
          <a:lstStyle/>
          <a:p>
            <a:pPr marL="457200" algn="just" rtl="0">
              <a:lnSpc>
                <a:spcPct val="150000"/>
              </a:lnSpc>
              <a:spcAft>
                <a:spcPts val="0"/>
              </a:spcAft>
            </a:pPr>
            <a:r>
              <a:rPr lang="en-US" sz="2000" dirty="0">
                <a:effectLst/>
                <a:latin typeface="Times New Roman"/>
                <a:ea typeface="Calibri"/>
                <a:cs typeface="Arial"/>
              </a:rPr>
              <a:t>B. </a:t>
            </a:r>
            <a:r>
              <a:rPr lang="en-US" sz="2000" b="1" dirty="0">
                <a:effectLst/>
                <a:latin typeface="Times New Roman"/>
                <a:ea typeface="Calibri"/>
                <a:cs typeface="Arial"/>
              </a:rPr>
              <a:t>Insufficient Heat Production</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Insufficient body reserves of energy and insufficient feed intake result in insufficient heat production.</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 Hypothermia also occurs secondary to many diseases in which there</a:t>
            </a:r>
            <a:br>
              <a:rPr lang="en-US" sz="2000" dirty="0">
                <a:effectLst/>
                <a:latin typeface="Times New Roman"/>
                <a:ea typeface="Calibri"/>
                <a:cs typeface="Arial"/>
              </a:rPr>
            </a:br>
            <a:r>
              <a:rPr lang="en-US" sz="2000" dirty="0">
                <a:effectLst/>
                <a:latin typeface="Times New Roman"/>
                <a:ea typeface="Calibri"/>
                <a:cs typeface="Arial"/>
              </a:rPr>
              <a:t>may be a decrease in the ability to shiver and skeletal muscle contraction associated with decreased cardiac output, decreased peripheral perfusion, and shock. </a:t>
            </a:r>
          </a:p>
          <a:p>
            <a:pPr marL="457200" algn="just" rtl="0">
              <a:lnSpc>
                <a:spcPct val="150000"/>
              </a:lnSpc>
              <a:spcAft>
                <a:spcPts val="0"/>
              </a:spcAft>
            </a:pPr>
            <a:endParaRPr lang="en-US" sz="2000" dirty="0">
              <a:effectLst/>
              <a:latin typeface="Times New Roman"/>
              <a:ea typeface="Calibri"/>
              <a:cs typeface="Arial"/>
            </a:endParaRPr>
          </a:p>
          <a:p>
            <a:pPr marL="457200" algn="just" rtl="0">
              <a:lnSpc>
                <a:spcPct val="150000"/>
              </a:lnSpc>
              <a:spcAft>
                <a:spcPts val="0"/>
              </a:spcAft>
            </a:pPr>
            <a:r>
              <a:rPr lang="en-US" sz="2000" b="1" dirty="0">
                <a:effectLst/>
                <a:latin typeface="Times New Roman"/>
                <a:ea typeface="Calibri"/>
                <a:cs typeface="+mj-cs"/>
              </a:rPr>
              <a:t>Combination of Excessive Heat Loss and Insufficient Heat Production</a:t>
            </a:r>
            <a:endParaRPr lang="en-US" sz="2000" dirty="0">
              <a:ea typeface="Calibri"/>
              <a:cs typeface="+mj-cs"/>
            </a:endParaRPr>
          </a:p>
          <a:p>
            <a:pPr marL="457200" algn="just" rtl="0">
              <a:lnSpc>
                <a:spcPct val="150000"/>
              </a:lnSpc>
              <a:spcAft>
                <a:spcPts val="0"/>
              </a:spcAft>
            </a:pPr>
            <a:r>
              <a:rPr lang="en-US" sz="2000" dirty="0">
                <a:effectLst/>
                <a:latin typeface="Times New Roman"/>
                <a:ea typeface="Calibri"/>
                <a:cs typeface="+mj-cs"/>
              </a:rPr>
              <a:t>A combination of excessive heat loss and insufficient heat production is often the cause of hypothermia. Insufficient energy intake or starvation of newborn farm animals in a cold environment can be a major cause of hypothermia</a:t>
            </a:r>
            <a:r>
              <a:rPr lang="en-US" sz="2000" dirty="0">
                <a:effectLst/>
                <a:latin typeface="Times New Roman"/>
                <a:ea typeface="Calibri"/>
                <a:cs typeface="Arial"/>
              </a:rPr>
              <a:t>.</a:t>
            </a:r>
            <a:endParaRPr lang="en-US" sz="2000" dirty="0">
              <a:ea typeface="Calibri"/>
              <a:cs typeface="Arial"/>
            </a:endParaRPr>
          </a:p>
          <a:p>
            <a:pPr marL="457200" algn="just" rtl="0">
              <a:lnSpc>
                <a:spcPct val="150000"/>
              </a:lnSpc>
              <a:spcAft>
                <a:spcPts val="0"/>
              </a:spcAft>
            </a:pPr>
            <a:r>
              <a:rPr lang="en-US" sz="2000" dirty="0">
                <a:effectLst/>
                <a:latin typeface="Times New Roman"/>
                <a:ea typeface="Calibri"/>
                <a:cs typeface="Arial"/>
              </a:rPr>
              <a:t> </a:t>
            </a:r>
            <a:endParaRPr lang="en-US" sz="2000" dirty="0">
              <a:ea typeface="Calibri"/>
              <a:cs typeface="Arial"/>
            </a:endParaRPr>
          </a:p>
        </p:txBody>
      </p:sp>
    </p:spTree>
    <p:extLst>
      <p:ext uri="{BB962C8B-B14F-4D97-AF65-F5344CB8AC3E}">
        <p14:creationId xmlns:p14="http://schemas.microsoft.com/office/powerpoint/2010/main" val="114309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682094"/>
            <a:ext cx="8568952" cy="5078313"/>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pitchFamily="18" charset="0"/>
                <a:ea typeface="Calibri"/>
                <a:cs typeface="Times New Roman" pitchFamily="18" charset="0"/>
              </a:rPr>
              <a:t>CLINICAL FINDINGS</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dirty="0">
                <a:effectLst/>
                <a:latin typeface="Times New Roman" pitchFamily="18" charset="0"/>
                <a:ea typeface="Calibri"/>
                <a:cs typeface="Times New Roman" pitchFamily="18" charset="0"/>
              </a:rPr>
              <a:t>A decrease in body temperature to below 37°C represents hypothermia for most farm animal species.</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Weakness, decreased activity, cold extremities, and varying degrees of shock are common. </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err="1">
                <a:effectLst/>
                <a:latin typeface="Times New Roman" pitchFamily="18" charset="0"/>
                <a:ea typeface="Calibri"/>
                <a:cs typeface="Times New Roman" pitchFamily="18" charset="0"/>
              </a:rPr>
              <a:t>Bradycardia</a:t>
            </a:r>
            <a:r>
              <a:rPr lang="en-US" sz="2400" dirty="0">
                <a:effectLst/>
                <a:latin typeface="Times New Roman" pitchFamily="18" charset="0"/>
                <a:ea typeface="Calibri"/>
                <a:cs typeface="Times New Roman" pitchFamily="18" charset="0"/>
              </a:rPr>
              <a:t>, weak arterial pulse, and collapse of the major veins are characteristic.</a:t>
            </a:r>
            <a:endParaRPr lang="en-US" sz="2400" dirty="0">
              <a:latin typeface="Times New Roman" pitchFamily="18" charset="0"/>
              <a:ea typeface="Calibri"/>
              <a:cs typeface="Times New Roman" pitchFamily="18" charset="0"/>
            </a:endParaRPr>
          </a:p>
          <a:p>
            <a:pPr marL="342900" lvl="0" indent="-342900" algn="just" rtl="0">
              <a:lnSpc>
                <a:spcPct val="150000"/>
              </a:lnSpc>
              <a:spcAft>
                <a:spcPts val="0"/>
              </a:spcAft>
              <a:buFont typeface="+mj-lt"/>
              <a:buAutoNum type="arabicPeriod"/>
            </a:pPr>
            <a:r>
              <a:rPr lang="en-US" sz="2400" dirty="0">
                <a:effectLst/>
                <a:latin typeface="Times New Roman" pitchFamily="18" charset="0"/>
                <a:ea typeface="Calibri"/>
                <a:cs typeface="Times New Roman" pitchFamily="18" charset="0"/>
              </a:rPr>
              <a:t> The mucous membranes of the oral cavity are cool and there is a lack of saliva.</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1884577268"/>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548680"/>
            <a:ext cx="8712968" cy="5078313"/>
          </a:xfrm>
          <a:prstGeom prst="rect">
            <a:avLst/>
          </a:prstGeom>
        </p:spPr>
        <p:txBody>
          <a:bodyPr wrap="square">
            <a:spAutoFit/>
          </a:bodyPr>
          <a:lstStyle/>
          <a:p>
            <a:pPr marL="457200" algn="just" rtl="0">
              <a:lnSpc>
                <a:spcPct val="150000"/>
              </a:lnSpc>
              <a:spcAft>
                <a:spcPts val="0"/>
              </a:spcAft>
            </a:pPr>
            <a:r>
              <a:rPr lang="en-US" sz="2400" b="1" dirty="0">
                <a:effectLst/>
                <a:latin typeface="Times New Roman" pitchFamily="18" charset="0"/>
                <a:ea typeface="Calibri"/>
                <a:cs typeface="Times New Roman" pitchFamily="18" charset="0"/>
              </a:rPr>
              <a:t>Diagnostic confirmation</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Clinical findings and history of exposure to cold.</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br>
              <a:rPr lang="en-US" sz="2400" dirty="0">
                <a:effectLst/>
                <a:latin typeface="Times New Roman" pitchFamily="18" charset="0"/>
                <a:ea typeface="Calibri"/>
                <a:cs typeface="Times New Roman" pitchFamily="18" charset="0"/>
              </a:rPr>
            </a:br>
            <a:r>
              <a:rPr lang="en-US" sz="2400" b="1" dirty="0">
                <a:effectLst/>
                <a:latin typeface="Times New Roman" pitchFamily="18" charset="0"/>
                <a:ea typeface="Calibri"/>
                <a:cs typeface="Times New Roman" pitchFamily="18" charset="0"/>
              </a:rPr>
              <a:t>Treatment</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Warm, dry environment. Improve peripheral circulation.</a:t>
            </a:r>
          </a:p>
          <a:p>
            <a:pPr marL="457200" algn="just" rtl="0">
              <a:lnSpc>
                <a:spcPct val="150000"/>
              </a:lnSpc>
              <a:spcAft>
                <a:spcPts val="0"/>
              </a:spcAft>
            </a:pPr>
            <a:br>
              <a:rPr lang="en-US" sz="2400" dirty="0">
                <a:effectLst/>
                <a:latin typeface="Times New Roman" pitchFamily="18" charset="0"/>
                <a:ea typeface="Calibri"/>
                <a:cs typeface="Times New Roman" pitchFamily="18" charset="0"/>
              </a:rPr>
            </a:br>
            <a:r>
              <a:rPr lang="en-US" sz="2400" b="1" dirty="0">
                <a:effectLst/>
                <a:latin typeface="Times New Roman" pitchFamily="18" charset="0"/>
                <a:ea typeface="Calibri"/>
                <a:cs typeface="Times New Roman" pitchFamily="18" charset="0"/>
              </a:rPr>
              <a:t>Control</a:t>
            </a:r>
            <a:endParaRPr lang="en-US" sz="2400" dirty="0">
              <a:latin typeface="Times New Roman" pitchFamily="18" charset="0"/>
              <a:ea typeface="Calibri"/>
              <a:cs typeface="Times New Roman" pitchFamily="18" charset="0"/>
            </a:endParaRPr>
          </a:p>
          <a:p>
            <a:pPr marL="457200" algn="just" rtl="0">
              <a:lnSpc>
                <a:spcPct val="150000"/>
              </a:lnSpc>
              <a:spcAft>
                <a:spcPts val="0"/>
              </a:spcAft>
            </a:pPr>
            <a:r>
              <a:rPr lang="en-US" sz="2400" b="1" dirty="0">
                <a:effectLst/>
                <a:latin typeface="Times New Roman" pitchFamily="18" charset="0"/>
                <a:ea typeface="Calibri"/>
                <a:cs typeface="Times New Roman" pitchFamily="18" charset="0"/>
              </a:rPr>
              <a:t> </a:t>
            </a:r>
            <a:r>
              <a:rPr lang="en-US" sz="2400" dirty="0">
                <a:effectLst/>
                <a:latin typeface="Times New Roman" pitchFamily="18" charset="0"/>
                <a:ea typeface="Calibri"/>
                <a:cs typeface="Times New Roman" pitchFamily="18" charset="0"/>
              </a:rPr>
              <a:t>Remove debilitated calves from cold environments. Adequate and dry bedding.</a:t>
            </a:r>
            <a:endParaRPr lang="en-US" sz="2400" dirty="0">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3803322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0" y="0"/>
            <a:ext cx="9144000" cy="6857999"/>
          </a:xfrm>
          <a:prstGeom prst="rect">
            <a:avLst/>
          </a:prstGeom>
        </p:spPr>
      </p:pic>
    </p:spTree>
    <p:extLst>
      <p:ext uri="{BB962C8B-B14F-4D97-AF65-F5344CB8AC3E}">
        <p14:creationId xmlns:p14="http://schemas.microsoft.com/office/powerpoint/2010/main" val="2624950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07504" y="188640"/>
            <a:ext cx="5400600" cy="7261796"/>
          </a:xfrm>
          <a:prstGeom prst="rect">
            <a:avLst/>
          </a:prstGeom>
        </p:spPr>
        <p:txBody>
          <a:bodyPr wrap="square">
            <a:spAutoFit/>
          </a:bodyPr>
          <a:lstStyle/>
          <a:p>
            <a:pPr algn="l" rtl="0">
              <a:lnSpc>
                <a:spcPct val="115000"/>
              </a:lnSpc>
              <a:spcAft>
                <a:spcPts val="1000"/>
              </a:spcAft>
            </a:pPr>
            <a:r>
              <a:rPr lang="en-US" sz="2400" b="1" dirty="0">
                <a:effectLst/>
                <a:latin typeface="Times New Roman" pitchFamily="18" charset="0"/>
                <a:ea typeface="Calibri"/>
                <a:cs typeface="Times New Roman" pitchFamily="18" charset="0"/>
              </a:rPr>
              <a:t>Internal Medicine </a:t>
            </a:r>
            <a:endParaRPr lang="en-US" sz="2400" dirty="0">
              <a:latin typeface="Times New Roman" pitchFamily="18" charset="0"/>
              <a:ea typeface="Calibri"/>
              <a:cs typeface="Times New Roman" pitchFamily="18" charset="0"/>
            </a:endParaRPr>
          </a:p>
          <a:p>
            <a:pPr algn="just" rtl="0">
              <a:lnSpc>
                <a:spcPct val="115000"/>
              </a:lnSpc>
              <a:spcAft>
                <a:spcPts val="1000"/>
              </a:spcAft>
            </a:pPr>
            <a:r>
              <a:rPr lang="en-US" sz="2400" dirty="0">
                <a:effectLst/>
                <a:latin typeface="Times New Roman" pitchFamily="18" charset="0"/>
                <a:ea typeface="Calibri"/>
                <a:cs typeface="Times New Roman" pitchFamily="18" charset="0"/>
              </a:rPr>
              <a:t>Internal medicine or general internal medicine is the medical specialty dealing with the prevention, diagnosis, and treatment of internal diseases.</a:t>
            </a:r>
            <a:endParaRPr lang="en-US" sz="2400" dirty="0">
              <a:latin typeface="Times New Roman" pitchFamily="18" charset="0"/>
              <a:ea typeface="Calibri"/>
              <a:cs typeface="Times New Roman" pitchFamily="18" charset="0"/>
            </a:endParaRPr>
          </a:p>
          <a:p>
            <a:pPr algn="just" rtl="0">
              <a:lnSpc>
                <a:spcPct val="115000"/>
              </a:lnSpc>
              <a:spcAft>
                <a:spcPts val="1000"/>
              </a:spcAft>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Anorexia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Lack or loss of appetite for food.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Borborygmus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rumbling noise caused by the propulsion of gas through the stomach and  intestines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Constipation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Infrequent or difficult evacuation of the feces.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Coprophagy</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ingestion of feces.</a:t>
            </a:r>
            <a:endParaRPr lang="en-US" sz="2400" b="1" dirty="0">
              <a:effectLst/>
              <a:latin typeface="Times New Roman" pitchFamily="18" charset="0"/>
              <a:ea typeface="Calibri"/>
              <a:cs typeface="Times New Roman" pitchFamily="18" charset="0"/>
            </a:endParaRPr>
          </a:p>
          <a:p>
            <a:pPr algn="just" rtl="0">
              <a:lnSpc>
                <a:spcPct val="150000"/>
              </a:lnSpc>
              <a:spcAft>
                <a:spcPts val="0"/>
              </a:spcAft>
            </a:pPr>
            <a:r>
              <a:rPr lang="en-US" sz="2400" dirty="0">
                <a:effectLst/>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p:txBody>
      </p:sp>
      <p:pic>
        <p:nvPicPr>
          <p:cNvPr id="3" name="Picture 2">
            <a:extLst>
              <a:ext uri="{FF2B5EF4-FFF2-40B4-BE49-F238E27FC236}">
                <a16:creationId xmlns:a16="http://schemas.microsoft.com/office/drawing/2014/main" id="{76438E9A-4469-0D3A-BB9D-587503F71681}"/>
              </a:ext>
            </a:extLst>
          </p:cNvPr>
          <p:cNvPicPr>
            <a:picLocks noChangeAspect="1"/>
          </p:cNvPicPr>
          <p:nvPr/>
        </p:nvPicPr>
        <p:blipFill>
          <a:blip r:embed="rId2"/>
          <a:stretch>
            <a:fillRect/>
          </a:stretch>
        </p:blipFill>
        <p:spPr>
          <a:xfrm>
            <a:off x="5508104" y="476672"/>
            <a:ext cx="3613178" cy="4976614"/>
          </a:xfrm>
          <a:prstGeom prst="rect">
            <a:avLst/>
          </a:prstGeom>
          <a:ln>
            <a:noFill/>
          </a:ln>
          <a:effectLst>
            <a:softEdge rad="112500"/>
          </a:effectLst>
        </p:spPr>
      </p:pic>
    </p:spTree>
    <p:extLst>
      <p:ext uri="{BB962C8B-B14F-4D97-AF65-F5344CB8AC3E}">
        <p14:creationId xmlns:p14="http://schemas.microsoft.com/office/powerpoint/2010/main" val="3536197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9E87D0-9FA6-A0D7-CD19-FB2F62EBBF7F}"/>
              </a:ext>
            </a:extLst>
          </p:cNvPr>
          <p:cNvSpPr txBox="1"/>
          <p:nvPr/>
        </p:nvSpPr>
        <p:spPr>
          <a:xfrm>
            <a:off x="251520" y="260648"/>
            <a:ext cx="8568952" cy="6325129"/>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Diarrhea</a:t>
            </a:r>
            <a:r>
              <a:rPr lang="en-US" sz="2400" dirty="0">
                <a:latin typeface="Times New Roman" panose="02020603050405020304" pitchFamily="18" charset="0"/>
                <a:cs typeface="Times New Roman" panose="02020603050405020304" pitchFamily="18" charset="0"/>
              </a:rPr>
              <a:t> The passage of feces that contain an excess amount of </a:t>
            </a:r>
            <a:r>
              <a:rPr lang="en-US" sz="2400" dirty="0" err="1">
                <a:latin typeface="Times New Roman" panose="02020603050405020304" pitchFamily="18" charset="0"/>
                <a:cs typeface="Times New Roman" panose="02020603050405020304" pitchFamily="18" charset="0"/>
              </a:rPr>
              <a:t>water,resulting</a:t>
            </a:r>
            <a:r>
              <a:rPr lang="en-US" sz="2400" dirty="0">
                <a:latin typeface="Times New Roman" panose="02020603050405020304" pitchFamily="18" charset="0"/>
                <a:cs typeface="Times New Roman" panose="02020603050405020304" pitchFamily="18" charset="0"/>
              </a:rPr>
              <a:t> in an  abnormal increase in stool liquidity and weight.  </a:t>
            </a:r>
          </a:p>
          <a:p>
            <a:pPr algn="just" rtl="0">
              <a:lnSpc>
                <a:spcPct val="150000"/>
              </a:lnSpc>
            </a:pPr>
            <a:r>
              <a:rPr lang="en-US" sz="2400" b="1" dirty="0" err="1">
                <a:latin typeface="Times New Roman" panose="02020603050405020304" pitchFamily="18" charset="0"/>
                <a:cs typeface="Times New Roman" panose="02020603050405020304" pitchFamily="18" charset="0"/>
              </a:rPr>
              <a:t>Dyschezia</a:t>
            </a:r>
            <a:r>
              <a:rPr lang="en-US" sz="2400" dirty="0">
                <a:latin typeface="Times New Roman" panose="02020603050405020304" pitchFamily="18" charset="0"/>
                <a:cs typeface="Times New Roman" panose="02020603050405020304" pitchFamily="18" charset="0"/>
              </a:rPr>
              <a:t> Difficult or painful evacuation of feces from the rectum </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Dysphagia</a:t>
            </a:r>
            <a:r>
              <a:rPr lang="en-US" sz="2400" dirty="0">
                <a:latin typeface="Times New Roman" panose="02020603050405020304" pitchFamily="18" charset="0"/>
                <a:cs typeface="Times New Roman" panose="02020603050405020304" pitchFamily="18" charset="0"/>
              </a:rPr>
              <a:t> Difficulty in swallowing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Flatulence</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The presence of excessive amounts of air or gases in the stomach or intestine, leading to distention of the organs.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Flatus</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Gas or air expelled through the anus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Hematemesis</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The vomiting of blood.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2400" b="1"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Hematochezia</a:t>
            </a:r>
            <a:r>
              <a:rPr kumimoji="0" lang="en-US" sz="2400" b="0" i="0" u="none" strike="noStrike" kern="100" cap="none" spc="0" normalizeH="0" baseline="0" noProof="0" dirty="0">
                <a:ln>
                  <a:noFill/>
                </a:ln>
                <a:solidFill>
                  <a:prstClr val="black"/>
                </a:solidFill>
                <a:effectLst/>
                <a:uLnTx/>
                <a:uFillTx/>
                <a:latin typeface="Times New Roman" panose="02020603050405020304" pitchFamily="18" charset="0"/>
                <a:ea typeface="Aptos" panose="020B0004020202020204" pitchFamily="34" charset="0"/>
                <a:cs typeface="Times New Roman" panose="02020603050405020304" pitchFamily="18" charset="0"/>
              </a:rPr>
              <a:t> The passage of bright-red blood with the stools.</a:t>
            </a:r>
          </a:p>
          <a:p>
            <a:pPr algn="just" rtl="0">
              <a:lnSpc>
                <a:spcPct val="150000"/>
              </a:lnSpc>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830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5E4E19-651A-03CC-216D-CFEAAFBED39C}"/>
              </a:ext>
            </a:extLst>
          </p:cNvPr>
          <p:cNvSpPr txBox="1"/>
          <p:nvPr/>
        </p:nvSpPr>
        <p:spPr>
          <a:xfrm>
            <a:off x="107504" y="404664"/>
            <a:ext cx="8856984" cy="6222537"/>
          </a:xfrm>
          <a:prstGeom prst="rect">
            <a:avLst/>
          </a:prstGeom>
          <a:noFill/>
        </p:spPr>
        <p:txBody>
          <a:bodyPr wrap="square">
            <a:spAutoFit/>
          </a:bodyPr>
          <a:lstStyle/>
          <a:p>
            <a:pPr algn="just" rtl="0">
              <a:lnSpc>
                <a:spcPct val="150000"/>
              </a:lnSpc>
              <a:spcAft>
                <a:spcPts val="800"/>
              </a:spcAf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Jaundice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 syndrome characterized by hyperbilirubinemia and deposition of bile pigment in  the skin, mucous </a:t>
            </a:r>
            <a:r>
              <a:rPr lang="en-US" sz="2400" kern="100" dirty="0" err="1">
                <a:effectLst/>
                <a:latin typeface="Times New Roman" panose="02020603050405020304" pitchFamily="18" charset="0"/>
                <a:ea typeface="Aptos" panose="020B0004020202020204" pitchFamily="34" charset="0"/>
                <a:cs typeface="Times New Roman" panose="02020603050405020304" pitchFamily="18" charset="0"/>
              </a:rPr>
              <a:t>membranes,and</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sclera with resulting yellow appearance of the  patient (also called icterus).</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Melena</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The passage of black, tarry stools resulting from digested blood.</a:t>
            </a:r>
          </a:p>
          <a:p>
            <a:pPr marL="0" marR="0" lvl="0" indent="0" algn="just" defTabSz="914400" rtl="0" eaLnBrk="1" fontAlgn="auto" latinLnBrk="0" hangingPunct="1">
              <a:lnSpc>
                <a:spcPct val="150000"/>
              </a:lnSpc>
              <a:spcBef>
                <a:spcPts val="0"/>
              </a:spcBef>
              <a:spcAft>
                <a:spcPts val="0"/>
              </a:spcAft>
              <a:buClrTx/>
              <a:buSzTx/>
              <a:buFontTx/>
              <a:buNone/>
              <a:tabLst/>
              <a:defRPr/>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Obstipation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Intractable constipation resulting from prolonged constipation, with progressive enlargement, drying, and hardening of the fecal mass.</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Odynophagia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Pain on swallowing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Pica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 craving for unnatural articles of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food;a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depraved appetite </a:t>
            </a:r>
          </a:p>
          <a:p>
            <a:pPr algn="just" rtl="0">
              <a:lnSpc>
                <a:spcPct val="150000"/>
              </a:lnSpc>
              <a:spcAft>
                <a:spcPts val="800"/>
              </a:spcAft>
            </a:pP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022460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4C4F00-4FBE-9EF3-1F1D-A88E865379B2}"/>
              </a:ext>
            </a:extLst>
          </p:cNvPr>
          <p:cNvSpPr txBox="1"/>
          <p:nvPr/>
        </p:nvSpPr>
        <p:spPr>
          <a:xfrm>
            <a:off x="76200" y="0"/>
            <a:ext cx="9036496" cy="6673943"/>
          </a:xfrm>
          <a:prstGeom prst="rect">
            <a:avLst/>
          </a:prstGeom>
          <a:noFill/>
        </p:spPr>
        <p:txBody>
          <a:bodyPr wrap="square">
            <a:spAutoFit/>
          </a:bodyPr>
          <a:lstStyle/>
          <a:p>
            <a:pPr algn="just" rtl="0">
              <a:lnSpc>
                <a:spcPct val="150000"/>
              </a:lnSpc>
            </a:pPr>
            <a:r>
              <a:rPr lang="en-US" sz="2400" b="1" dirty="0">
                <a:latin typeface="Times New Roman" panose="02020603050405020304" pitchFamily="18" charset="0"/>
                <a:cs typeface="Times New Roman" panose="02020603050405020304" pitchFamily="18" charset="0"/>
              </a:rPr>
              <a:t>Polyphagia</a:t>
            </a:r>
            <a:r>
              <a:rPr lang="en-US" sz="2400" dirty="0">
                <a:latin typeface="Times New Roman" panose="02020603050405020304" pitchFamily="18" charset="0"/>
                <a:cs typeface="Times New Roman" panose="02020603050405020304" pitchFamily="18" charset="0"/>
              </a:rPr>
              <a:t>: Excessive or voracious eating </a:t>
            </a:r>
          </a:p>
          <a:p>
            <a:pPr algn="just" rtl="0">
              <a:lnSpc>
                <a:spcPct val="150000"/>
              </a:lnSpc>
            </a:pPr>
            <a:r>
              <a:rPr lang="en-US" sz="2400" b="1" dirty="0" err="1">
                <a:latin typeface="Times New Roman" panose="02020603050405020304" pitchFamily="18" charset="0"/>
                <a:cs typeface="Times New Roman" panose="02020603050405020304" pitchFamily="18" charset="0"/>
              </a:rPr>
              <a:t>Pseudocoprostasis</a:t>
            </a:r>
            <a:r>
              <a:rPr lang="en-US" sz="2400" dirty="0">
                <a:latin typeface="Times New Roman" panose="02020603050405020304" pitchFamily="18" charset="0"/>
                <a:cs typeface="Times New Roman" panose="02020603050405020304" pitchFamily="18" charset="0"/>
              </a:rPr>
              <a:t>: A mechanical obstruction of the anus by hair matted with drying fecal material </a:t>
            </a:r>
          </a:p>
          <a:p>
            <a:pPr algn="just" rtl="0">
              <a:lnSpc>
                <a:spcPct val="150000"/>
              </a:lnSpc>
            </a:pPr>
            <a:r>
              <a:rPr lang="en-US" sz="2400" b="1" dirty="0" err="1">
                <a:latin typeface="Times New Roman" panose="02020603050405020304" pitchFamily="18" charset="0"/>
                <a:cs typeface="Times New Roman" panose="02020603050405020304" pitchFamily="18" charset="0"/>
              </a:rPr>
              <a:t>Pseudoptyalism</a:t>
            </a:r>
            <a:r>
              <a:rPr lang="en-US" sz="2400" dirty="0">
                <a:latin typeface="Times New Roman" panose="02020603050405020304" pitchFamily="18" charset="0"/>
                <a:cs typeface="Times New Roman" panose="02020603050405020304" pitchFamily="18" charset="0"/>
              </a:rPr>
              <a:t>: Failure to swallow saliva produced in normal amounts </a:t>
            </a:r>
          </a:p>
          <a:p>
            <a:pPr algn="just" rtl="0">
              <a:lnSpc>
                <a:spcPct val="150000"/>
              </a:lnSpc>
            </a:pPr>
            <a:r>
              <a:rPr lang="en-US" sz="2400" b="1" dirty="0">
                <a:latin typeface="Times New Roman" panose="02020603050405020304" pitchFamily="18" charset="0"/>
                <a:cs typeface="Times New Roman" panose="02020603050405020304" pitchFamily="18" charset="0"/>
              </a:rPr>
              <a:t>Ptyalism</a:t>
            </a:r>
            <a:r>
              <a:rPr lang="en-US" sz="2400" dirty="0">
                <a:latin typeface="Times New Roman" panose="02020603050405020304" pitchFamily="18" charset="0"/>
                <a:cs typeface="Times New Roman" panose="02020603050405020304" pitchFamily="18" charset="0"/>
              </a:rPr>
              <a:t>: Excessive secretion of saliva (also called hypersalivation, sialorrhea).</a:t>
            </a:r>
          </a:p>
          <a:p>
            <a:pPr algn="just" rtl="0">
              <a:lnSpc>
                <a:spcPct val="150000"/>
              </a:lnSpc>
            </a:pPr>
            <a:r>
              <a:rPr lang="en-US" sz="2400" b="1" dirty="0">
                <a:latin typeface="Times New Roman" panose="02020603050405020304" pitchFamily="18" charset="0"/>
                <a:cs typeface="Times New Roman" panose="02020603050405020304" pitchFamily="18" charset="0"/>
              </a:rPr>
              <a:t>Regurgitation</a:t>
            </a:r>
            <a:r>
              <a:rPr lang="en-US" sz="2400" dirty="0">
                <a:latin typeface="Times New Roman" panose="02020603050405020304" pitchFamily="18" charset="0"/>
                <a:cs typeface="Times New Roman" panose="02020603050405020304" pitchFamily="18" charset="0"/>
              </a:rPr>
              <a:t>: The effortless expulsion of ingesta from the esophagus </a:t>
            </a:r>
          </a:p>
          <a:p>
            <a:pPr algn="just" rtl="0">
              <a:lnSpc>
                <a:spcPct val="150000"/>
              </a:lnSpc>
            </a:pPr>
            <a:r>
              <a:rPr lang="en-US" sz="2400" b="1" dirty="0">
                <a:latin typeface="Times New Roman" panose="02020603050405020304" pitchFamily="18" charset="0"/>
                <a:cs typeface="Times New Roman" panose="02020603050405020304" pitchFamily="18" charset="0"/>
              </a:rPr>
              <a:t>Tenesmus</a:t>
            </a:r>
            <a:r>
              <a:rPr lang="en-US" sz="2400" dirty="0">
                <a:latin typeface="Times New Roman" panose="02020603050405020304" pitchFamily="18" charset="0"/>
                <a:cs typeface="Times New Roman" panose="02020603050405020304" pitchFamily="18" charset="0"/>
              </a:rPr>
              <a:t>: Straining, especially ineffectual and painful straining, to pass stool (or urine) </a:t>
            </a:r>
          </a:p>
          <a:p>
            <a:pPr algn="just" rtl="0">
              <a:lnSpc>
                <a:spcPct val="150000"/>
              </a:lnSpc>
            </a:pPr>
            <a:r>
              <a:rPr lang="en-US" sz="2400" b="1" dirty="0">
                <a:latin typeface="Times New Roman" panose="02020603050405020304" pitchFamily="18" charset="0"/>
                <a:cs typeface="Times New Roman" panose="02020603050405020304" pitchFamily="18" charset="0"/>
              </a:rPr>
              <a:t>Vomiting</a:t>
            </a:r>
            <a:r>
              <a:rPr lang="en-US" sz="2400" dirty="0">
                <a:latin typeface="Times New Roman" panose="02020603050405020304" pitchFamily="18" charset="0"/>
                <a:cs typeface="Times New Roman" panose="02020603050405020304" pitchFamily="18" charset="0"/>
              </a:rPr>
              <a:t>: The forcible expulsion of the contents of the stomach through the mouth </a:t>
            </a:r>
          </a:p>
          <a:p>
            <a:pPr algn="just" rtl="0">
              <a:lnSpc>
                <a:spcPct val="150000"/>
              </a:lnSpc>
            </a:pPr>
            <a:r>
              <a:rPr lang="en-US" sz="2400" b="1" dirty="0">
                <a:latin typeface="Times New Roman" panose="02020603050405020304" pitchFamily="18" charset="0"/>
                <a:cs typeface="Times New Roman" panose="02020603050405020304" pitchFamily="18" charset="0"/>
              </a:rPr>
              <a:t>Xerostomia</a:t>
            </a:r>
            <a:r>
              <a:rPr lang="en-US" sz="2400" dirty="0">
                <a:latin typeface="Times New Roman" panose="02020603050405020304" pitchFamily="18" charset="0"/>
                <a:cs typeface="Times New Roman" panose="02020603050405020304" pitchFamily="18" charset="0"/>
              </a:rPr>
              <a:t>: Dryness of the mouth from lack of secretions </a:t>
            </a:r>
          </a:p>
        </p:txBody>
      </p:sp>
    </p:spTree>
    <p:extLst>
      <p:ext uri="{BB962C8B-B14F-4D97-AF65-F5344CB8AC3E}">
        <p14:creationId xmlns:p14="http://schemas.microsoft.com/office/powerpoint/2010/main" val="1985011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4225" y="13342"/>
            <a:ext cx="8761851" cy="6681124"/>
          </a:xfrm>
          <a:prstGeom prst="rect">
            <a:avLst/>
          </a:prstGeom>
        </p:spPr>
        <p:txBody>
          <a:bodyPr wrap="square">
            <a:spAutoFit/>
          </a:bodyPr>
          <a:lstStyle/>
          <a:p>
            <a:pPr algn="just" rtl="0">
              <a:lnSpc>
                <a:spcPct val="150000"/>
              </a:lnSpc>
              <a:spcAft>
                <a:spcPts val="0"/>
              </a:spcAft>
            </a:pPr>
            <a:r>
              <a:rPr lang="en-US" sz="2400" b="1" dirty="0">
                <a:effectLst/>
                <a:latin typeface="Times New Roman"/>
                <a:ea typeface="Calibri"/>
                <a:cs typeface="Arial"/>
              </a:rPr>
              <a:t>BODY TEMPERATURE</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Farm animals maintain a relatively constant body core temperature     (</a:t>
            </a:r>
            <a:r>
              <a:rPr lang="en-US" sz="2400" b="1" dirty="0" err="1">
                <a:effectLst/>
                <a:latin typeface="Times New Roman"/>
                <a:ea typeface="Calibri"/>
                <a:cs typeface="Arial"/>
              </a:rPr>
              <a:t>homeothermy</a:t>
            </a:r>
            <a:r>
              <a:rPr lang="en-US" sz="2400" b="1" dirty="0">
                <a:effectLst/>
                <a:latin typeface="Times New Roman"/>
                <a:ea typeface="Calibri"/>
                <a:cs typeface="Arial"/>
              </a:rPr>
              <a:t>) </a:t>
            </a:r>
            <a:r>
              <a:rPr lang="en-US" sz="2400" dirty="0">
                <a:effectLst/>
                <a:latin typeface="Times New Roman"/>
                <a:ea typeface="Calibri"/>
                <a:cs typeface="Arial"/>
              </a:rPr>
              <a:t>during extreme ranges of thermal environments.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The body temperature is a reflection of the balance between </a:t>
            </a:r>
            <a:r>
              <a:rPr lang="en-US" sz="2400" b="1" dirty="0">
                <a:effectLst/>
                <a:latin typeface="Times New Roman"/>
                <a:ea typeface="Calibri"/>
                <a:cs typeface="Arial"/>
              </a:rPr>
              <a:t>heat gain </a:t>
            </a:r>
            <a:r>
              <a:rPr lang="en-US" sz="2400" dirty="0">
                <a:effectLst/>
                <a:latin typeface="Times New Roman"/>
                <a:ea typeface="Calibri"/>
                <a:cs typeface="Arial"/>
              </a:rPr>
              <a:t>from the environment (radiation, conduction, and convection) or caused by metabolic activity (maintenance, exercise, growth, lactation, gestation, and feeding) and </a:t>
            </a:r>
            <a:r>
              <a:rPr lang="en-US" sz="2400" b="1" dirty="0">
                <a:effectLst/>
                <a:latin typeface="Times New Roman"/>
                <a:ea typeface="Calibri"/>
                <a:cs typeface="Arial"/>
              </a:rPr>
              <a:t>heat loss </a:t>
            </a:r>
            <a:r>
              <a:rPr lang="en-US" sz="2400" dirty="0">
                <a:effectLst/>
                <a:latin typeface="Times New Roman"/>
                <a:ea typeface="Calibri"/>
                <a:cs typeface="Arial"/>
              </a:rPr>
              <a:t>to the environment (radiation, conduction, convection, and evaporation) or caused by metabolic activity (milk removal, fecal elimination, and urinary elimination). </a:t>
            </a:r>
            <a:endParaRPr lang="en-US" sz="2400" dirty="0">
              <a:ea typeface="Calibri"/>
              <a:cs typeface="Arial"/>
            </a:endParaRPr>
          </a:p>
          <a:p>
            <a:pPr algn="just" rtl="0">
              <a:lnSpc>
                <a:spcPct val="150000"/>
              </a:lnSpc>
              <a:spcAft>
                <a:spcPts val="0"/>
              </a:spcAft>
            </a:pPr>
            <a:r>
              <a:rPr lang="en-US" sz="2400" dirty="0">
                <a:effectLst/>
                <a:latin typeface="Times New Roman"/>
                <a:ea typeface="Calibri"/>
                <a:cs typeface="Arial"/>
              </a:rPr>
              <a:t>Absorption of heat from the environment occurs when the external temperature rises above that of the body.</a:t>
            </a:r>
            <a:endParaRPr lang="en-US" sz="2400" dirty="0">
              <a:ea typeface="Calibri"/>
              <a:cs typeface="Arial"/>
            </a:endParaRPr>
          </a:p>
        </p:txBody>
      </p:sp>
    </p:spTree>
    <p:extLst>
      <p:ext uri="{BB962C8B-B14F-4D97-AF65-F5344CB8AC3E}">
        <p14:creationId xmlns:p14="http://schemas.microsoft.com/office/powerpoint/2010/main" val="129306929"/>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1509" y="260648"/>
            <a:ext cx="6052659" cy="6423105"/>
          </a:xfrm>
          <a:prstGeom prst="rect">
            <a:avLst/>
          </a:prstGeom>
        </p:spPr>
        <p:txBody>
          <a:bodyPr wrap="square">
            <a:spAutoFit/>
          </a:bodyPr>
          <a:lstStyle/>
          <a:p>
            <a:pPr algn="just" rtl="0">
              <a:lnSpc>
                <a:spcPct val="115000"/>
              </a:lnSpc>
              <a:spcAft>
                <a:spcPts val="0"/>
              </a:spcAft>
            </a:pPr>
            <a:r>
              <a:rPr lang="en-US" sz="2400" b="1" dirty="0">
                <a:effectLst/>
                <a:latin typeface="Times New Roman"/>
                <a:ea typeface="Calibri"/>
                <a:cs typeface="Arial"/>
              </a:rPr>
              <a:t>HEAT PRODUCTION</a:t>
            </a:r>
            <a:endParaRPr lang="en-US" sz="2400" dirty="0">
              <a:ea typeface="Calibri"/>
              <a:cs typeface="Arial"/>
            </a:endParaRPr>
          </a:p>
          <a:p>
            <a:pPr algn="just" rtl="0">
              <a:lnSpc>
                <a:spcPct val="115000"/>
              </a:lnSpc>
              <a:spcAft>
                <a:spcPts val="0"/>
              </a:spcAft>
            </a:pPr>
            <a:r>
              <a:rPr lang="en-US" sz="2400" dirty="0">
                <a:effectLst/>
                <a:latin typeface="Times New Roman"/>
                <a:ea typeface="Calibri"/>
                <a:cs typeface="Arial"/>
              </a:rPr>
              <a:t>Heat production occurs as a result of </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metabolic activity and the digestion of feed</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muscular movement.</a:t>
            </a:r>
            <a:endParaRPr lang="en-US" sz="2400" dirty="0">
              <a:ea typeface="Calibri"/>
              <a:cs typeface="Arial"/>
            </a:endParaRPr>
          </a:p>
          <a:p>
            <a:pPr marL="342900" lvl="0" indent="-342900" algn="just" rtl="0">
              <a:lnSpc>
                <a:spcPct val="150000"/>
              </a:lnSpc>
              <a:spcAft>
                <a:spcPts val="0"/>
              </a:spcAft>
              <a:buFont typeface="+mj-lt"/>
              <a:buAutoNum type="arabicPeriod"/>
            </a:pPr>
            <a:r>
              <a:rPr lang="en-US" sz="2400" dirty="0">
                <a:effectLst/>
                <a:latin typeface="Times New Roman"/>
                <a:ea typeface="Calibri"/>
                <a:cs typeface="Arial"/>
              </a:rPr>
              <a:t> the maintenance of muscle tone.</a:t>
            </a:r>
            <a:endParaRPr lang="en-US" sz="2400" dirty="0">
              <a:ea typeface="Calibri"/>
              <a:cs typeface="Arial"/>
            </a:endParaRPr>
          </a:p>
          <a:p>
            <a:pPr marL="36195" algn="just" rtl="0">
              <a:lnSpc>
                <a:spcPct val="150000"/>
              </a:lnSpc>
              <a:spcAft>
                <a:spcPts val="0"/>
              </a:spcAft>
            </a:pPr>
            <a:r>
              <a:rPr lang="en-US" sz="2400" b="1" dirty="0">
                <a:effectLst/>
                <a:latin typeface="Times New Roman"/>
                <a:ea typeface="Calibri"/>
                <a:cs typeface="Arial"/>
              </a:rPr>
              <a:t>Shivering thermogenesis </a:t>
            </a:r>
            <a:r>
              <a:rPr lang="en-US" sz="2400" dirty="0">
                <a:effectLst/>
                <a:latin typeface="Times New Roman"/>
                <a:ea typeface="Calibri"/>
                <a:cs typeface="Arial"/>
              </a:rPr>
              <a:t>is  a response to sudden exposure to cold and is a major contributor to enhanced heat production. </a:t>
            </a:r>
            <a:endParaRPr lang="en-US" sz="2400" dirty="0">
              <a:ea typeface="Calibri"/>
              <a:cs typeface="Arial"/>
            </a:endParaRPr>
          </a:p>
          <a:p>
            <a:pPr marL="36195" algn="just" rtl="0">
              <a:lnSpc>
                <a:spcPct val="150000"/>
              </a:lnSpc>
              <a:spcAft>
                <a:spcPts val="0"/>
              </a:spcAft>
            </a:pPr>
            <a:r>
              <a:rPr lang="en-US" sz="2400" b="1" dirty="0" err="1">
                <a:effectLst/>
                <a:latin typeface="Times New Roman"/>
                <a:ea typeface="Calibri"/>
                <a:cs typeface="Arial"/>
              </a:rPr>
              <a:t>Nonshivering</a:t>
            </a:r>
            <a:r>
              <a:rPr lang="en-US" sz="2400" b="1" dirty="0">
                <a:effectLst/>
                <a:latin typeface="Times New Roman"/>
                <a:ea typeface="Calibri"/>
                <a:cs typeface="Arial"/>
              </a:rPr>
              <a:t> thermogenesis </a:t>
            </a:r>
            <a:r>
              <a:rPr lang="en-US" sz="2400" dirty="0">
                <a:effectLst/>
                <a:latin typeface="Times New Roman"/>
                <a:ea typeface="Calibri"/>
                <a:cs typeface="Arial"/>
              </a:rPr>
              <a:t>is also induced by exposure to cold and is the mechanism by which heat is produced by the </a:t>
            </a:r>
            <a:r>
              <a:rPr lang="en-US" sz="2400" dirty="0" err="1">
                <a:effectLst/>
                <a:latin typeface="Times New Roman"/>
                <a:ea typeface="Calibri"/>
                <a:cs typeface="Arial"/>
              </a:rPr>
              <a:t>calorigenic</a:t>
            </a:r>
            <a:r>
              <a:rPr lang="en-US" sz="2400" dirty="0">
                <a:effectLst/>
                <a:latin typeface="Times New Roman"/>
                <a:ea typeface="Calibri"/>
                <a:cs typeface="Arial"/>
              </a:rPr>
              <a:t> effect of epinephrine and norepinephrine. </a:t>
            </a:r>
            <a:endParaRPr lang="en-US" sz="2400" dirty="0">
              <a:ea typeface="Calibri"/>
              <a:cs typeface="Arial"/>
            </a:endParaRPr>
          </a:p>
        </p:txBody>
      </p:sp>
      <p:pic>
        <p:nvPicPr>
          <p:cNvPr id="4" name="Picture 3">
            <a:extLst>
              <a:ext uri="{FF2B5EF4-FFF2-40B4-BE49-F238E27FC236}">
                <a16:creationId xmlns:a16="http://schemas.microsoft.com/office/drawing/2014/main" id="{C6D24CDC-2826-7F03-C8F8-209E9144D4B5}"/>
              </a:ext>
            </a:extLst>
          </p:cNvPr>
          <p:cNvPicPr>
            <a:picLocks noChangeAspect="1"/>
          </p:cNvPicPr>
          <p:nvPr/>
        </p:nvPicPr>
        <p:blipFill>
          <a:blip r:embed="rId2"/>
          <a:stretch>
            <a:fillRect/>
          </a:stretch>
        </p:blipFill>
        <p:spPr>
          <a:xfrm>
            <a:off x="6084167" y="476672"/>
            <a:ext cx="3028323" cy="5688632"/>
          </a:xfrm>
          <a:prstGeom prst="rect">
            <a:avLst/>
          </a:prstGeom>
          <a:ln>
            <a:noFill/>
          </a:ln>
          <a:effectLst>
            <a:softEdge rad="112500"/>
          </a:effectLst>
        </p:spPr>
      </p:pic>
    </p:spTree>
    <p:extLst>
      <p:ext uri="{BB962C8B-B14F-4D97-AF65-F5344CB8AC3E}">
        <p14:creationId xmlns:p14="http://schemas.microsoft.com/office/powerpoint/2010/main" val="293976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260648"/>
            <a:ext cx="8784976" cy="3911648"/>
          </a:xfrm>
          <a:prstGeom prst="rect">
            <a:avLst/>
          </a:prstGeom>
        </p:spPr>
        <p:txBody>
          <a:bodyPr wrap="square">
            <a:spAutoFit/>
          </a:bodyPr>
          <a:lstStyle/>
          <a:p>
            <a:pPr marL="36195" algn="l" rtl="0">
              <a:lnSpc>
                <a:spcPct val="150000"/>
              </a:lnSpc>
              <a:spcAft>
                <a:spcPts val="0"/>
              </a:spcAft>
            </a:pPr>
            <a:r>
              <a:rPr lang="en-US" sz="2400" b="1" dirty="0">
                <a:effectLst/>
                <a:latin typeface="Times New Roman"/>
                <a:ea typeface="Calibri"/>
                <a:cs typeface="Arial"/>
              </a:rPr>
              <a:t>HEAT LOSS</a:t>
            </a:r>
            <a:endParaRPr lang="en-US" sz="2400" dirty="0">
              <a:ea typeface="Calibri"/>
              <a:cs typeface="Arial"/>
            </a:endParaRPr>
          </a:p>
          <a:p>
            <a:pPr marL="36195" algn="just" rtl="0">
              <a:lnSpc>
                <a:spcPct val="150000"/>
              </a:lnSpc>
              <a:spcAft>
                <a:spcPts val="0"/>
              </a:spcAft>
            </a:pPr>
            <a:r>
              <a:rPr lang="en-US" sz="2400" dirty="0">
                <a:effectLst/>
                <a:latin typeface="Times New Roman"/>
                <a:ea typeface="Calibri"/>
                <a:cs typeface="Arial"/>
              </a:rPr>
              <a:t>Heat is transferred to or from an animal by the four standard physical phenomena of </a:t>
            </a:r>
            <a:r>
              <a:rPr lang="en-US" sz="2400" b="1" dirty="0">
                <a:effectLst/>
                <a:latin typeface="Times New Roman"/>
                <a:ea typeface="Calibri"/>
                <a:cs typeface="Arial"/>
              </a:rPr>
              <a:t>convection</a:t>
            </a:r>
            <a:r>
              <a:rPr lang="en-US" sz="2400" dirty="0">
                <a:effectLst/>
                <a:latin typeface="Times New Roman"/>
                <a:ea typeface="Calibri"/>
                <a:cs typeface="Arial"/>
              </a:rPr>
              <a:t>, </a:t>
            </a:r>
            <a:r>
              <a:rPr lang="en-US" sz="2400" b="1" dirty="0">
                <a:effectLst/>
                <a:latin typeface="Times New Roman"/>
                <a:ea typeface="Calibri"/>
                <a:cs typeface="Arial"/>
              </a:rPr>
              <a:t>conduction, radiation, </a:t>
            </a:r>
            <a:r>
              <a:rPr lang="en-US" sz="2400" dirty="0">
                <a:effectLst/>
                <a:latin typeface="Times New Roman"/>
                <a:ea typeface="Calibri"/>
                <a:cs typeface="Arial"/>
              </a:rPr>
              <a:t>and </a:t>
            </a:r>
            <a:r>
              <a:rPr lang="en-US" sz="2400" b="1" dirty="0">
                <a:effectLst/>
                <a:latin typeface="Times New Roman"/>
                <a:ea typeface="Calibri"/>
                <a:cs typeface="Arial"/>
              </a:rPr>
              <a:t>evaporation</a:t>
            </a:r>
            <a:r>
              <a:rPr lang="en-US" sz="2400" dirty="0">
                <a:effectLst/>
                <a:latin typeface="Times New Roman"/>
                <a:ea typeface="Calibri"/>
                <a:cs typeface="Arial"/>
              </a:rPr>
              <a:t>.</a:t>
            </a:r>
            <a:endParaRPr lang="en-US" sz="2400" dirty="0">
              <a:ea typeface="Calibri"/>
              <a:cs typeface="Arial"/>
            </a:endParaRPr>
          </a:p>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Convection</a:t>
            </a:r>
            <a:r>
              <a:rPr lang="en-US" sz="2400" dirty="0">
                <a:effectLst/>
                <a:latin typeface="Times New Roman"/>
                <a:ea typeface="Calibri"/>
                <a:cs typeface="Arial"/>
              </a:rPr>
              <a:t> is a transfer of heat between two media at different temperatures such as the coat surface and the air. </a:t>
            </a:r>
            <a:endParaRPr lang="en-US" sz="2400" dirty="0">
              <a:ea typeface="Calibri"/>
              <a:cs typeface="Arial"/>
            </a:endParaRPr>
          </a:p>
          <a:p>
            <a:pPr marL="342900" lvl="0" indent="-342900" algn="just" rtl="0">
              <a:lnSpc>
                <a:spcPct val="150000"/>
              </a:lnSpc>
              <a:spcAft>
                <a:spcPts val="0"/>
              </a:spcAft>
              <a:buFont typeface="+mj-lt"/>
              <a:buAutoNum type="alphaUcPeriod"/>
            </a:pPr>
            <a:r>
              <a:rPr lang="en-US" sz="2400" b="1" dirty="0">
                <a:effectLst/>
                <a:latin typeface="Times New Roman"/>
                <a:ea typeface="Calibri"/>
                <a:cs typeface="Arial"/>
              </a:rPr>
              <a:t>Conduction</a:t>
            </a:r>
            <a:r>
              <a:rPr lang="en-US" sz="2400" dirty="0">
                <a:effectLst/>
                <a:latin typeface="Times New Roman"/>
                <a:ea typeface="Calibri"/>
                <a:cs typeface="Arial"/>
              </a:rPr>
              <a:t> is the transfer of heat between two media that are in direct</a:t>
            </a:r>
            <a:r>
              <a:rPr lang="en-US" sz="2400" dirty="0">
                <a:latin typeface="Times New Roman"/>
                <a:ea typeface="Calibri"/>
                <a:cs typeface="Arial"/>
              </a:rPr>
              <a:t> </a:t>
            </a:r>
            <a:r>
              <a:rPr lang="en-US" sz="2400" dirty="0">
                <a:effectLst/>
                <a:latin typeface="Times New Roman"/>
                <a:ea typeface="Calibri"/>
                <a:cs typeface="Arial"/>
              </a:rPr>
              <a:t>contact such as the skin and water. </a:t>
            </a:r>
            <a:endParaRPr lang="en-US" sz="2400" dirty="0">
              <a:ea typeface="Calibri"/>
              <a:cs typeface="Arial"/>
            </a:endParaRPr>
          </a:p>
        </p:txBody>
      </p:sp>
      <p:pic>
        <p:nvPicPr>
          <p:cNvPr id="3" name="Picture 2">
            <a:extLst>
              <a:ext uri="{FF2B5EF4-FFF2-40B4-BE49-F238E27FC236}">
                <a16:creationId xmlns:a16="http://schemas.microsoft.com/office/drawing/2014/main" id="{D2C1F163-EA10-6FE4-28BB-6F807B05B0DF}"/>
              </a:ext>
            </a:extLst>
          </p:cNvPr>
          <p:cNvPicPr>
            <a:picLocks noChangeAspect="1"/>
          </p:cNvPicPr>
          <p:nvPr/>
        </p:nvPicPr>
        <p:blipFill>
          <a:blip r:embed="rId2"/>
          <a:stretch>
            <a:fillRect/>
          </a:stretch>
        </p:blipFill>
        <p:spPr>
          <a:xfrm>
            <a:off x="0" y="4172296"/>
            <a:ext cx="9144000" cy="2685704"/>
          </a:xfrm>
          <a:prstGeom prst="rect">
            <a:avLst/>
          </a:prstGeom>
        </p:spPr>
      </p:pic>
    </p:spTree>
    <p:extLst>
      <p:ext uri="{BB962C8B-B14F-4D97-AF65-F5344CB8AC3E}">
        <p14:creationId xmlns:p14="http://schemas.microsoft.com/office/powerpoint/2010/main" val="126637057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9512" y="1268760"/>
            <a:ext cx="8856984" cy="5573642"/>
          </a:xfrm>
          <a:prstGeom prst="rect">
            <a:avLst/>
          </a:prstGeom>
        </p:spPr>
        <p:txBody>
          <a:bodyPr wrap="square">
            <a:spAutoFit/>
          </a:bodyPr>
          <a:lstStyle/>
          <a:p>
            <a:pPr lvl="0" algn="just" rtl="0">
              <a:lnSpc>
                <a:spcPct val="150000"/>
              </a:lnSpc>
              <a:spcAft>
                <a:spcPts val="0"/>
              </a:spcAft>
            </a:pPr>
            <a:endParaRPr lang="en-US" sz="2400" b="1" dirty="0">
              <a:effectLst/>
              <a:latin typeface="Times New Roman"/>
              <a:ea typeface="Calibri"/>
              <a:cs typeface="Arial"/>
            </a:endParaRPr>
          </a:p>
          <a:p>
            <a:pPr lvl="0" algn="just" rtl="0">
              <a:lnSpc>
                <a:spcPct val="150000"/>
              </a:lnSpc>
              <a:spcAft>
                <a:spcPts val="0"/>
              </a:spcAft>
            </a:pPr>
            <a:r>
              <a:rPr lang="en-US" sz="2400" b="1" dirty="0">
                <a:effectLst/>
                <a:latin typeface="Times New Roman"/>
                <a:ea typeface="Calibri"/>
                <a:cs typeface="Arial"/>
              </a:rPr>
              <a:t>C. Radiation</a:t>
            </a:r>
            <a:r>
              <a:rPr lang="en-US" sz="2400" dirty="0">
                <a:effectLst/>
                <a:latin typeface="Times New Roman"/>
                <a:ea typeface="Calibri"/>
                <a:cs typeface="Arial"/>
              </a:rPr>
              <a:t> is the absorption or emission of electromagnetic radiation at the body surface and depends on the skin surface temperature and area. </a:t>
            </a:r>
            <a:endParaRPr lang="en-US" sz="2400" dirty="0">
              <a:ea typeface="Calibri"/>
              <a:cs typeface="Arial"/>
            </a:endParaRPr>
          </a:p>
          <a:p>
            <a:pPr lvl="0" algn="just" rtl="0">
              <a:lnSpc>
                <a:spcPct val="150000"/>
              </a:lnSpc>
              <a:spcAft>
                <a:spcPts val="0"/>
              </a:spcAft>
            </a:pPr>
            <a:r>
              <a:rPr lang="en-US" sz="2400" b="1" dirty="0">
                <a:effectLst/>
                <a:latin typeface="Times New Roman"/>
                <a:ea typeface="Calibri"/>
                <a:cs typeface="Arial"/>
              </a:rPr>
              <a:t>D. Evaporative</a:t>
            </a:r>
            <a:r>
              <a:rPr lang="en-US" sz="2400" dirty="0">
                <a:effectLst/>
                <a:latin typeface="Times New Roman"/>
                <a:ea typeface="Calibri"/>
                <a:cs typeface="Arial"/>
              </a:rPr>
              <a:t> heat transfer is a process by which heat is lost by the evaporation of water and is dependent on the water vapor pressure gradient between the epithelial surface and the environment and the air speed over the surface. </a:t>
            </a:r>
            <a:endParaRPr lang="en-US" sz="2400" dirty="0">
              <a:ea typeface="Calibri"/>
              <a:cs typeface="Arial"/>
            </a:endParaRPr>
          </a:p>
          <a:p>
            <a:pPr marL="535305" algn="just" rtl="0">
              <a:lnSpc>
                <a:spcPct val="150000"/>
              </a:lnSpc>
              <a:spcAft>
                <a:spcPts val="0"/>
              </a:spcAft>
            </a:pPr>
            <a:r>
              <a:rPr lang="en-US" sz="2400" dirty="0">
                <a:effectLst/>
                <a:latin typeface="Times New Roman"/>
                <a:ea typeface="Calibri"/>
                <a:cs typeface="Arial"/>
              </a:rPr>
              <a:t>Evaporation occurs by sweating, salivation, and respiration, with the relative importance of each varying between species</a:t>
            </a:r>
            <a:endParaRPr lang="en-US" sz="2400" dirty="0">
              <a:ea typeface="Calibri"/>
              <a:cs typeface="Arial"/>
            </a:endParaRPr>
          </a:p>
        </p:txBody>
      </p:sp>
      <p:pic>
        <p:nvPicPr>
          <p:cNvPr id="3" name="Picture 2">
            <a:extLst>
              <a:ext uri="{FF2B5EF4-FFF2-40B4-BE49-F238E27FC236}">
                <a16:creationId xmlns:a16="http://schemas.microsoft.com/office/drawing/2014/main" id="{AB2AB28C-08B4-F23E-2355-AD23E4FC4628}"/>
              </a:ext>
            </a:extLst>
          </p:cNvPr>
          <p:cNvPicPr>
            <a:picLocks noChangeAspect="1"/>
          </p:cNvPicPr>
          <p:nvPr/>
        </p:nvPicPr>
        <p:blipFill>
          <a:blip r:embed="rId2"/>
          <a:stretch>
            <a:fillRect/>
          </a:stretch>
        </p:blipFill>
        <p:spPr>
          <a:xfrm>
            <a:off x="0" y="0"/>
            <a:ext cx="9144000" cy="1844824"/>
          </a:xfrm>
          <a:prstGeom prst="rect">
            <a:avLst/>
          </a:prstGeom>
        </p:spPr>
      </p:pic>
    </p:spTree>
    <p:extLst>
      <p:ext uri="{BB962C8B-B14F-4D97-AF65-F5344CB8AC3E}">
        <p14:creationId xmlns:p14="http://schemas.microsoft.com/office/powerpoint/2010/main" val="35099612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docProps/app.xml><?xml version="1.0" encoding="utf-8"?>
<Properties xmlns="http://schemas.openxmlformats.org/officeDocument/2006/extended-properties" xmlns:vt="http://schemas.openxmlformats.org/officeDocument/2006/docPropsVTypes">
  <Template>Gallery</Template>
  <TotalTime>367</TotalTime>
  <Words>988</Words>
  <Application>Microsoft Office PowerPoint</Application>
  <PresentationFormat>On-screen Show (4:3)</PresentationFormat>
  <Paragraphs>74</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Palatino Linotype</vt:lpstr>
      <vt:lpstr>Times New Roman</vt:lpstr>
      <vt:lpstr>Gallery</vt:lpstr>
      <vt:lpstr>Introduction of Internal Medicine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Ahmed-Under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of Internal Medicine</dc:title>
  <dc:creator>hussein</dc:creator>
  <cp:lastModifiedBy>MA19557</cp:lastModifiedBy>
  <cp:revision>12</cp:revision>
  <dcterms:created xsi:type="dcterms:W3CDTF">2020-12-03T18:17:05Z</dcterms:created>
  <dcterms:modified xsi:type="dcterms:W3CDTF">2025-09-22T20:36:34Z</dcterms:modified>
</cp:coreProperties>
</file>